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3" r:id="rId2"/>
    <p:sldMasterId id="2147486713" r:id="rId3"/>
  </p:sldMasterIdLst>
  <p:notesMasterIdLst>
    <p:notesMasterId r:id="rId42"/>
  </p:notesMasterIdLst>
  <p:handoutMasterIdLst>
    <p:handoutMasterId r:id="rId43"/>
  </p:handoutMasterIdLst>
  <p:sldIdLst>
    <p:sldId id="256" r:id="rId4"/>
    <p:sldId id="2142534305" r:id="rId5"/>
    <p:sldId id="2142534323" r:id="rId6"/>
    <p:sldId id="2142534354" r:id="rId7"/>
    <p:sldId id="2142534324" r:id="rId8"/>
    <p:sldId id="2142534356" r:id="rId9"/>
    <p:sldId id="2142534352" r:id="rId10"/>
    <p:sldId id="2142534353" r:id="rId11"/>
    <p:sldId id="2142534343" r:id="rId12"/>
    <p:sldId id="2142534358" r:id="rId13"/>
    <p:sldId id="2142534341" r:id="rId14"/>
    <p:sldId id="2142534355" r:id="rId15"/>
    <p:sldId id="2142534345" r:id="rId16"/>
    <p:sldId id="2142534348" r:id="rId17"/>
    <p:sldId id="2142534349" r:id="rId18"/>
    <p:sldId id="2142534346" r:id="rId19"/>
    <p:sldId id="2142534303" r:id="rId20"/>
    <p:sldId id="2142534308" r:id="rId21"/>
    <p:sldId id="2142534333" r:id="rId22"/>
    <p:sldId id="2142534331" r:id="rId23"/>
    <p:sldId id="2142534350" r:id="rId24"/>
    <p:sldId id="2142534332" r:id="rId25"/>
    <p:sldId id="2142534313" r:id="rId26"/>
    <p:sldId id="2142534351" r:id="rId27"/>
    <p:sldId id="2142534314" r:id="rId28"/>
    <p:sldId id="2142534315" r:id="rId29"/>
    <p:sldId id="2142534316" r:id="rId30"/>
    <p:sldId id="2142534317" r:id="rId31"/>
    <p:sldId id="2142534318" r:id="rId32"/>
    <p:sldId id="2142534336" r:id="rId33"/>
    <p:sldId id="2142534319" r:id="rId34"/>
    <p:sldId id="2142534335" r:id="rId35"/>
    <p:sldId id="2142534334" r:id="rId36"/>
    <p:sldId id="2142534359" r:id="rId37"/>
    <p:sldId id="2142534340" r:id="rId38"/>
    <p:sldId id="2626" r:id="rId39"/>
    <p:sldId id="257" r:id="rId40"/>
    <p:sldId id="2142534301" r:id="rId4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5A28"/>
    <a:srgbClr val="FFB600"/>
    <a:srgbClr val="1670FF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7" d="100"/>
          <a:sy n="97" d="100"/>
        </p:scale>
        <p:origin x="312" y="72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11/2/2024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11/2/2024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8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1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4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23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9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11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94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570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10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903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31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05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657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51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48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5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06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92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703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841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0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259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95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306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495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55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056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64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082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620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856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418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2020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27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3503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7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7779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848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464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715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288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035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83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image" Target="../media/image1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1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0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4" r:id="rId1"/>
    <p:sldLayoutId id="2147486695" r:id="rId2"/>
    <p:sldLayoutId id="2147486696" r:id="rId3"/>
    <p:sldLayoutId id="2147486697" r:id="rId4"/>
    <p:sldLayoutId id="2147486698" r:id="rId5"/>
    <p:sldLayoutId id="2147486699" r:id="rId6"/>
    <p:sldLayoutId id="2147486700" r:id="rId7"/>
    <p:sldLayoutId id="2147486701" r:id="rId8"/>
    <p:sldLayoutId id="2147486702" r:id="rId9"/>
    <p:sldLayoutId id="2147486703" r:id="rId10"/>
    <p:sldLayoutId id="2147486704" r:id="rId11"/>
    <p:sldLayoutId id="2147486705" r:id="rId12"/>
    <p:sldLayoutId id="2147486706" r:id="rId13"/>
    <p:sldLayoutId id="2147486707" r:id="rId14"/>
    <p:sldLayoutId id="2147486708" r:id="rId15"/>
    <p:sldLayoutId id="2147486709" r:id="rId16"/>
    <p:sldLayoutId id="2147486710" r:id="rId17"/>
    <p:sldLayoutId id="2147486711" r:id="rId18"/>
    <p:sldLayoutId id="2147486712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04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4" r:id="rId1"/>
    <p:sldLayoutId id="2147486715" r:id="rId2"/>
    <p:sldLayoutId id="2147486716" r:id="rId3"/>
    <p:sldLayoutId id="2147486717" r:id="rId4"/>
    <p:sldLayoutId id="2147486718" r:id="rId5"/>
    <p:sldLayoutId id="2147486719" r:id="rId6"/>
    <p:sldLayoutId id="2147486720" r:id="rId7"/>
    <p:sldLayoutId id="2147486721" r:id="rId8"/>
    <p:sldLayoutId id="2147486722" r:id="rId9"/>
    <p:sldLayoutId id="2147486723" r:id="rId10"/>
    <p:sldLayoutId id="2147486724" r:id="rId11"/>
    <p:sldLayoutId id="2147486725" r:id="rId12"/>
    <p:sldLayoutId id="2147486726" r:id="rId13"/>
    <p:sldLayoutId id="2147486727" r:id="rId14"/>
    <p:sldLayoutId id="2147486728" r:id="rId15"/>
    <p:sldLayoutId id="2147486729" r:id="rId16"/>
    <p:sldLayoutId id="2147486730" r:id="rId17"/>
    <p:sldLayoutId id="2147486731" r:id="rId18"/>
    <p:sldLayoutId id="2147486732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8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4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11" Type="http://schemas.openxmlformats.org/officeDocument/2006/relationships/image" Target="../media/image42.svg"/><Relationship Id="rId5" Type="http://schemas.openxmlformats.org/officeDocument/2006/relationships/image" Target="../media/image22.svg"/><Relationship Id="rId10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22.svg"/><Relationship Id="rId10" Type="http://schemas.openxmlformats.org/officeDocument/2006/relationships/image" Target="../media/image58.png"/><Relationship Id="rId4" Type="http://schemas.openxmlformats.org/officeDocument/2006/relationships/image" Target="../media/image21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75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png"/><Relationship Id="rId5" Type="http://schemas.openxmlformats.org/officeDocument/2006/relationships/image" Target="../media/image64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alcyonTechLtd.code-for-ibmi" TargetMode="External"/><Relationship Id="rId3" Type="http://schemas.openxmlformats.org/officeDocument/2006/relationships/hyperlink" Target="https://ibm.github.io/vscode-ibmi-projectexplorer/#/" TargetMode="External"/><Relationship Id="rId7" Type="http://schemas.openxmlformats.org/officeDocument/2006/relationships/hyperlink" Target="https://github.com/IBM/ibmi-bob" TargetMode="External"/><Relationship Id="rId2" Type="http://schemas.openxmlformats.org/officeDocument/2006/relationships/hyperlink" Target="https://marketplace.visualstudio.com/items?itemName=IBM.vscode-ibmi-projectexplorer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ibmi-bob/#/" TargetMode="External"/><Relationship Id="rId11" Type="http://schemas.openxmlformats.org/officeDocument/2006/relationships/hyperlink" Target="https://www.npmjs.com/package/@halcyontech/vscode-ibmi-types" TargetMode="External"/><Relationship Id="rId5" Type="http://schemas.openxmlformats.org/officeDocument/2006/relationships/hyperlink" Target="https://www.npmjs.com/package/@ibm/vscode-ibmi-projectexplorer-types" TargetMode="External"/><Relationship Id="rId10" Type="http://schemas.openxmlformats.org/officeDocument/2006/relationships/hyperlink" Target="https://github.com/codefori/vscode-ibmi" TargetMode="External"/><Relationship Id="rId4" Type="http://schemas.openxmlformats.org/officeDocument/2006/relationships/hyperlink" Target="https://github.com/IBM/vscode-ibmi-projectexplorer" TargetMode="External"/><Relationship Id="rId9" Type="http://schemas.openxmlformats.org/officeDocument/2006/relationships/hyperlink" Target="https://codefori.github.io/docs/#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Modern Buildable Projects with IBM </a:t>
            </a:r>
            <a:r>
              <a:rPr lang="en-US" sz="5300" dirty="0" err="1"/>
              <a:t>i</a:t>
            </a:r>
            <a:r>
              <a:rPr lang="en-US" sz="5300" dirty="0"/>
              <a:t> Project Explorer and Bob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1FDEAF7-9AEA-FD8B-0EF2-068D5DDA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041" y="4455619"/>
            <a:ext cx="6590409" cy="1643429"/>
          </a:xfrm>
        </p:spPr>
        <p:txBody>
          <a:bodyPr>
            <a:no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Edmund Reinhardt,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Product Architect - IBM </a:t>
            </a:r>
            <a:r>
              <a:rPr kumimoji="0" lang="en-US" sz="13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i</a:t>
            </a: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Application Development, AI solutions for IBM </a:t>
            </a:r>
            <a:r>
              <a:rPr lang="en-US" sz="1300" i="1" cap="none" spc="0" dirty="0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endParaRPr kumimoji="0" lang="en-US" sz="13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2"/>
              </a:rPr>
              <a:t>edmund.reinhardt@ca.ibm.com</a:t>
            </a:r>
            <a:endParaRPr kumimoji="0" lang="en-US" sz="13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Sanjula Ganepola,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3"/>
              </a:rPr>
              <a:t>sanjula.ganepola@ibm.com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95223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Did we solve our problems?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7380605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SRC-PF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strike="sngStrike" dirty="0">
                <a:latin typeface="+mj-lt"/>
              </a:rPr>
              <a:t>Fixed record length</a:t>
            </a:r>
          </a:p>
          <a:p>
            <a:pPr lvl="1"/>
            <a:r>
              <a:rPr lang="en-US" sz="1700" strike="sngStrike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strike="sngStrike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Libraries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Source control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strike="sngStrike" dirty="0">
                <a:latin typeface="+mj-lt"/>
              </a:rPr>
              <a:t>Home grown</a:t>
            </a:r>
          </a:p>
          <a:p>
            <a:pPr lvl="1"/>
            <a:r>
              <a:rPr lang="en-US" sz="1700" strike="sngStrike" dirty="0">
                <a:latin typeface="+mj-lt"/>
              </a:rPr>
              <a:t>Proprietary IBM i systems</a:t>
            </a:r>
          </a:p>
          <a:p>
            <a:pPr lvl="2"/>
            <a:r>
              <a:rPr lang="en-US" sz="1700" strike="sngStrike" dirty="0">
                <a:latin typeface="+mj-lt"/>
              </a:rPr>
              <a:t>Cost</a:t>
            </a:r>
          </a:p>
          <a:p>
            <a:pPr lvl="2"/>
            <a:r>
              <a:rPr lang="en-US" sz="1700" strike="sngStrike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A8AF92-F0AD-AB42-9046-34A99ED197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3969158"/>
            <a:ext cx="1009288" cy="10092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CFA820-2431-4BF4-1C35-DBAB093D2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2589076"/>
            <a:ext cx="1009288" cy="10092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A54161-8912-247D-E7CF-7305A1F36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1208994"/>
            <a:ext cx="1009288" cy="10092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16959F-DE88-D35B-5698-C840ECB36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29775" y="5349240"/>
            <a:ext cx="1009288" cy="10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Bob and 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Projects tie into local development?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0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Bob?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47" y="984505"/>
            <a:ext cx="5527928" cy="5272086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i="1" dirty="0">
                <a:solidFill>
                  <a:srgbClr val="1670FF"/>
                </a:solidFill>
                <a:latin typeface="+mj-lt"/>
              </a:rPr>
              <a:t>Free and open-source build system to build QSYS objects on IBM </a:t>
            </a:r>
            <a:r>
              <a:rPr lang="en-US" sz="1700" i="1" dirty="0" err="1">
                <a:solidFill>
                  <a:srgbClr val="1670FF"/>
                </a:solidFill>
                <a:latin typeface="+mj-lt"/>
              </a:rPr>
              <a:t>i</a:t>
            </a: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🚀 Speed: Compile objects that need recompiling (new or changed source code)</a:t>
            </a:r>
          </a:p>
          <a:p>
            <a:pPr marL="0" lvl="1" indent="0"/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🛠 Reliability: If an item changes, then it and everything it depending on it will be rebuilt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💎 Industry standard: Object dependencies are specified using standard </a:t>
            </a:r>
            <a:r>
              <a:rPr lang="en-CA" sz="1700" dirty="0" err="1">
                <a:latin typeface="+mj-lt"/>
              </a:rPr>
              <a:t>makefile</a:t>
            </a:r>
            <a:r>
              <a:rPr lang="en-CA" sz="1700" dirty="0">
                <a:latin typeface="+mj-lt"/>
              </a:rPr>
              <a:t> syntax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🔧 Flexibility: Override compile parameters, write custom recipes (</a:t>
            </a:r>
            <a:r>
              <a:rPr lang="en-US" sz="1700" dirty="0">
                <a:solidFill>
                  <a:srgbClr val="1670FF"/>
                </a:solidFill>
                <a:latin typeface="+mj-lt"/>
              </a:rPr>
              <a:t>If you can code it, you can build it!)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🌟 Ease of use: Build with a single command or a single button in an IDE (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sz="1700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 Project Explorer in VS Code</a:t>
            </a:r>
            <a:r>
              <a:rPr lang="en-CA" sz="1700" dirty="0">
                <a:latin typeface="+mj-lt"/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EC6F6F-6CCD-616D-98A7-5A64968F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2" y="984505"/>
            <a:ext cx="4994608" cy="527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4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Projects that self-describe how to build themselves!?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1670FF"/>
                </a:solidFill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9D7276-9074-D712-0433-614A0B294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585" y="1589882"/>
            <a:ext cx="6120721" cy="4036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11C06F-EFB1-A3E9-962A-5D403FC4EAAA}"/>
              </a:ext>
            </a:extLst>
          </p:cNvPr>
          <p:cNvSpPr txBox="1"/>
          <p:nvPr/>
        </p:nvSpPr>
        <p:spPr>
          <a:xfrm>
            <a:off x="2511517" y="1864680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Project Information</a:t>
            </a:r>
            <a:endParaRPr lang="en-CA" sz="1300" dirty="0">
              <a:latin typeface="+mj-lt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75A5227-7271-A02D-C4AB-5246F6353ED5}"/>
              </a:ext>
            </a:extLst>
          </p:cNvPr>
          <p:cNvSpPr txBox="1"/>
          <p:nvPr/>
        </p:nvSpPr>
        <p:spPr>
          <a:xfrm>
            <a:off x="2517633" y="3428226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library list</a:t>
            </a:r>
            <a:endParaRPr lang="en-CA" sz="13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EAA86-2F32-1948-4F5A-7748546E5087}"/>
              </a:ext>
            </a:extLst>
          </p:cNvPr>
          <p:cNvSpPr txBox="1"/>
          <p:nvPr/>
        </p:nvSpPr>
        <p:spPr>
          <a:xfrm>
            <a:off x="10434318" y="4088232"/>
            <a:ext cx="13132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build/compile command</a:t>
            </a:r>
            <a:endParaRPr lang="en-CA" sz="13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10260018" y="2349576"/>
            <a:ext cx="16618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Standardized metadata format with variables (&amp;…)</a:t>
            </a:r>
            <a:endParaRPr lang="en-CA" sz="13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2517633" y="4723832"/>
            <a:ext cx="134314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build/compile environment</a:t>
            </a:r>
            <a:endParaRPr lang="en-CA" sz="1300" dirty="0">
              <a:latin typeface="+mj-lt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2FF514-91B9-067B-E2C9-5A09C4B327B3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860777" y="5043170"/>
            <a:ext cx="965223" cy="269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1EA624-1946-C308-A716-7D4FA859A669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860776" y="3674448"/>
            <a:ext cx="939824" cy="3654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03634A-8DCC-0419-9537-BE5DD127B72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54660" y="2110902"/>
            <a:ext cx="961180" cy="3998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6244590" y="2695825"/>
            <a:ext cx="4015428" cy="2949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28FEBD0-EF7C-FF76-E9C8-F81B3E5452F2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7749540" y="4434481"/>
            <a:ext cx="2684778" cy="7661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3860B7-6281-02EC-DBC9-F9A0AF52322A}"/>
              </a:ext>
            </a:extLst>
          </p:cNvPr>
          <p:cNvSpPr txBox="1"/>
          <p:nvPr/>
        </p:nvSpPr>
        <p:spPr>
          <a:xfrm>
            <a:off x="4008585" y="5642869"/>
            <a:ext cx="6120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iproj.json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</p:spTree>
    <p:extLst>
      <p:ext uri="{BB962C8B-B14F-4D97-AF65-F5344CB8AC3E}">
        <p14:creationId xmlns:p14="http://schemas.microsoft.com/office/powerpoint/2010/main" val="333324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Flexible subdirectories and build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00B050"/>
                </a:solidFill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8898226" y="1409982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EBCDIC encoding for compiler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8938166" y="4522606"/>
            <a:ext cx="16261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Custom variable values so that each developer can customize build</a:t>
            </a:r>
            <a:endParaRPr lang="en-CA" sz="13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AA10-1416-BD1D-2513-5DE56B4EB550}"/>
              </a:ext>
            </a:extLst>
          </p:cNvPr>
          <p:cNvSpPr txBox="1"/>
          <p:nvPr/>
        </p:nvSpPr>
        <p:spPr>
          <a:xfrm>
            <a:off x="4367719" y="3346665"/>
            <a:ext cx="2989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.ibmi.json </a:t>
            </a:r>
            <a:r>
              <a:rPr lang="en-CA" sz="1600" i="1" dirty="0">
                <a:latin typeface="+mj-lt"/>
              </a:rPr>
              <a:t>in project root or subdirectories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E0889-1EBC-B9E7-08BF-D203D53AC55A}"/>
              </a:ext>
            </a:extLst>
          </p:cNvPr>
          <p:cNvSpPr txBox="1"/>
          <p:nvPr/>
        </p:nvSpPr>
        <p:spPr>
          <a:xfrm>
            <a:off x="4802560" y="5773789"/>
            <a:ext cx="2106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00B050"/>
                </a:solidFill>
                <a:latin typeface="+mj-lt"/>
              </a:rPr>
              <a:t>.env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DC45C-3E04-9A88-7A8E-D942A19F0B6A}"/>
              </a:ext>
            </a:extLst>
          </p:cNvPr>
          <p:cNvSpPr txBox="1"/>
          <p:nvPr/>
        </p:nvSpPr>
        <p:spPr>
          <a:xfrm>
            <a:off x="8938165" y="2717200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Target object library for directory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69F8FD-001D-FAFA-C67C-9DBBBC62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719" y="1265307"/>
            <a:ext cx="2989666" cy="2085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111E6-51E1-40C5-9C9A-4826A62E0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96" y="4182637"/>
            <a:ext cx="4036110" cy="15724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77DBD5-0ECC-F753-5FB0-DAE984D94BF6}"/>
              </a:ext>
            </a:extLst>
          </p:cNvPr>
          <p:cNvCxnSpPr>
            <a:cxnSpLocks/>
          </p:cNvCxnSpPr>
          <p:nvPr/>
        </p:nvCxnSpPr>
        <p:spPr>
          <a:xfrm flipH="1" flipV="1">
            <a:off x="7229475" y="2828925"/>
            <a:ext cx="1708690" cy="13258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48D2C-CA43-73F7-0C2E-9040F104123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880606" y="4966025"/>
            <a:ext cx="1057560" cy="282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7252335" y="1656204"/>
            <a:ext cx="1645891" cy="93650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20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Control what objects to build and how to build them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94E21-6B30-126B-9D32-96B28B8B659E}"/>
              </a:ext>
            </a:extLst>
          </p:cNvPr>
          <p:cNvSpPr txBox="1"/>
          <p:nvPr/>
        </p:nvSpPr>
        <p:spPr>
          <a:xfrm>
            <a:off x="4121991" y="2510675"/>
            <a:ext cx="391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Rules.mk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9642D-06A7-A9F3-4090-405F0D4F18E0}"/>
              </a:ext>
            </a:extLst>
          </p:cNvPr>
          <p:cNvSpPr txBox="1"/>
          <p:nvPr/>
        </p:nvSpPr>
        <p:spPr>
          <a:xfrm>
            <a:off x="9626124" y="4474668"/>
            <a:ext cx="195258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 err="1">
                <a:latin typeface="+mj-lt"/>
              </a:rPr>
              <a:t>Makefile</a:t>
            </a:r>
            <a:r>
              <a:rPr lang="en-US" sz="1300" dirty="0">
                <a:latin typeface="+mj-lt"/>
              </a:rPr>
              <a:t> with list of objects to be built and from which source files</a:t>
            </a:r>
            <a:endParaRPr lang="en-CA" sz="13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6056E-01D4-8275-5FD5-D6CFA59B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15" y="1477354"/>
            <a:ext cx="3917480" cy="1015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A9123-76E6-6B3E-41BC-4295DC2C1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360" y="3564122"/>
            <a:ext cx="5506632" cy="2265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134A5-2F47-589B-A8EB-D39D50748AFA}"/>
              </a:ext>
            </a:extLst>
          </p:cNvPr>
          <p:cNvSpPr txBox="1"/>
          <p:nvPr/>
        </p:nvSpPr>
        <p:spPr>
          <a:xfrm>
            <a:off x="3315168" y="5848495"/>
            <a:ext cx="5506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9B4C9C"/>
                </a:solidFill>
                <a:latin typeface="+mj-lt"/>
              </a:rPr>
              <a:t>Rules.mk</a:t>
            </a:r>
            <a:r>
              <a:rPr lang="en-CA" sz="1600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1600" i="1" dirty="0">
                <a:latin typeface="+mj-lt"/>
              </a:rPr>
              <a:t>in subdirectories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F5787-ACA1-3E3E-C8A5-73BD075C4D12}"/>
              </a:ext>
            </a:extLst>
          </p:cNvPr>
          <p:cNvSpPr txBox="1"/>
          <p:nvPr/>
        </p:nvSpPr>
        <p:spPr>
          <a:xfrm>
            <a:off x="9672320" y="1821957"/>
            <a:ext cx="18700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Declare subdirectories to be built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E7129C-9D5B-90E1-3364-EA879F82398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937500" y="2068179"/>
            <a:ext cx="1734820" cy="3151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ED0F48-14DA-BD30-BAC5-44E8289AAAC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15125" y="4203700"/>
            <a:ext cx="2910999" cy="6172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870901"/>
              </p:ext>
            </p:extLst>
          </p:nvPr>
        </p:nvGraphicFramePr>
        <p:xfrm>
          <a:off x="2009140" y="5210556"/>
          <a:ext cx="810260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makei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+mj-lt"/>
                        </a:rPr>
                        <a:t>makei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203692-F64E-1C17-A59A-6B053B6C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3115"/>
              </p:ext>
            </p:extLst>
          </p:nvPr>
        </p:nvGraphicFramePr>
        <p:xfrm>
          <a:off x="2009140" y="1213612"/>
          <a:ext cx="8102600" cy="10464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iproj.json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cvtsrcpf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16D7F4-488C-EE1A-1174-C49FD82F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07919"/>
              </p:ext>
            </p:extLst>
          </p:nvPr>
        </p:nvGraphicFramePr>
        <p:xfrm>
          <a:off x="2009140" y="2919984"/>
          <a:ext cx="8102600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18849516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667100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04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B72D16-A46C-B51F-6A75-059E7D3938C5}"/>
              </a:ext>
            </a:extLst>
          </p:cNvPr>
          <p:cNvSpPr txBox="1"/>
          <p:nvPr/>
        </p:nvSpPr>
        <p:spPr>
          <a:xfrm>
            <a:off x="2009140" y="846480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Initialization and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78D45-5B8E-9261-CDE0-46E6B7FCE509}"/>
              </a:ext>
            </a:extLst>
          </p:cNvPr>
          <p:cNvSpPr txBox="1"/>
          <p:nvPr/>
        </p:nvSpPr>
        <p:spPr>
          <a:xfrm>
            <a:off x="2009140" y="2552852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E7BC-07DA-FC0C-92F1-A5F460ED1E53}"/>
              </a:ext>
            </a:extLst>
          </p:cNvPr>
          <p:cNvSpPr txBox="1"/>
          <p:nvPr/>
        </p:nvSpPr>
        <p:spPr>
          <a:xfrm>
            <a:off x="2009140" y="4843424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70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Ins and Outs of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i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i!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2930568"/>
            <a:ext cx="4155271" cy="14958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 VS Code extensions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i Project Explorer</a:t>
            </a:r>
            <a:r>
              <a:rPr lang="en-CA" i="1" dirty="0">
                <a:latin typeface="+mj-lt"/>
              </a:rPr>
              <a:t>,</a:t>
            </a:r>
            <a:br>
              <a:rPr lang="en-CA" i="1" dirty="0">
                <a:latin typeface="+mj-lt"/>
              </a:rPr>
            </a:br>
            <a:r>
              <a:rPr lang="en-CA" i="1" dirty="0">
                <a:solidFill>
                  <a:srgbClr val="1670FF"/>
                </a:solidFill>
                <a:latin typeface="+mj-lt"/>
              </a:rPr>
              <a:t>Source Orbit</a:t>
            </a:r>
            <a:r>
              <a:rPr lang="en-CA" i="1" dirty="0">
                <a:latin typeface="+mj-lt"/>
              </a:rPr>
              <a:t> and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Code for IBM i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4672339"/>
            <a:ext cx="4155271" cy="183389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Run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yum install bob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on IBM i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3526111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5436885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C5B7-2578-074B-3A57-0CC4DBF89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725" y="4672339"/>
            <a:ext cx="4546955" cy="183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C446E-2FD2-8442-999D-A734A5F74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362" y="2791623"/>
            <a:ext cx="5760000" cy="1773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How does local development overcome this?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How does Bob and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Projects tie into local development?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 and Outs of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Project Explorer</a:t>
            </a: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iproj.json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1" y="3832612"/>
            <a:ext cx="6480000" cy="2197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957619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58631" y="4931113"/>
            <a:ext cx="54420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C4CF428-CCB7-91A7-78D8-526EA78B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2" y="2935794"/>
            <a:ext cx="3351112" cy="337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62BC2B-899B-DB3A-AB24-1BCBEEFAFF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281002"/>
            <a:ext cx="4599770" cy="2019369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Open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Connection Browser 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from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Create new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 from the </a:t>
            </a:r>
            <a:r>
              <a:rPr lang="en-CA" i="1" dirty="0">
                <a:latin typeface="+mj-lt"/>
              </a:rPr>
              <a:t>Server</a:t>
            </a:r>
            <a:r>
              <a:rPr lang="en-CA" dirty="0">
                <a:latin typeface="+mj-lt"/>
              </a:rPr>
              <a:t>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B7A0CA-2C12-ADCD-D953-631BCDEE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80" y="1170675"/>
            <a:ext cx="6155553" cy="5136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576C7-9FF3-12C3-EB7A-A703F62F8FD8}"/>
              </a:ext>
            </a:extLst>
          </p:cNvPr>
          <p:cNvCxnSpPr>
            <a:cxnSpLocks/>
          </p:cNvCxnSpPr>
          <p:nvPr/>
        </p:nvCxnSpPr>
        <p:spPr>
          <a:xfrm flipV="1">
            <a:off x="4330700" y="3869531"/>
            <a:ext cx="1312863" cy="11120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CDF9A-E359-9DBE-F2F7-C1FEFC58ABD2}"/>
              </a:ext>
            </a:extLst>
          </p:cNvPr>
          <p:cNvCxnSpPr>
            <a:cxnSpLocks/>
          </p:cNvCxnSpPr>
          <p:nvPr/>
        </p:nvCxnSpPr>
        <p:spPr>
          <a:xfrm flipV="1">
            <a:off x="6974681" y="2297906"/>
            <a:ext cx="847725" cy="1466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3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 (typically the fastest)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IFS</a:t>
            </a:r>
            <a:br>
              <a:rPr lang="en-CA" dirty="0">
                <a:latin typeface="+mj-lt"/>
                <a:cs typeface="Arial" panose="020B0604020202020204" pitchFamily="34" charset="0"/>
              </a:rPr>
            </a:br>
            <a:r>
              <a:rPr lang="en-CA" dirty="0">
                <a:latin typeface="+mj-lt"/>
                <a:cs typeface="Arial" panose="020B0604020202020204" pitchFamily="34" charset="0"/>
              </a:rPr>
              <a:t>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014596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Visualize Local vs. Remote Source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285327"/>
            <a:ext cx="3154793" cy="4449430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Visualize, compare, and deploy your local source files to the deploy location in the IFS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file changes (added, modified, deleted,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Compare local file content with remote IFS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3E105-E52C-4489-83BF-9F8C767D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2" y="1285327"/>
            <a:ext cx="7935179" cy="4449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FA61-0B10-57D4-940D-316E4AA3C644}"/>
              </a:ext>
            </a:extLst>
          </p:cNvPr>
          <p:cNvCxnSpPr>
            <a:cxnSpLocks/>
          </p:cNvCxnSpPr>
          <p:nvPr/>
        </p:nvCxnSpPr>
        <p:spPr>
          <a:xfrm flipV="1">
            <a:off x="6557963" y="2724150"/>
            <a:ext cx="1381125" cy="159067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7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Reusable project definition that can be used by multiple developers or in automated builds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solidFill>
                  <a:srgbClr val="F05A28"/>
                </a:solidFill>
                <a:latin typeface="+mj-lt"/>
              </a:rPr>
              <a:t>Do not push .env file to Git!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803504" cy="5453424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Project’s library list is a composition of your user profile’s library list (from JOBD) + set of project specific libraries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 to beginning/end of library list (</a:t>
            </a:r>
            <a:r>
              <a:rPr lang="en-CA" i="1" dirty="0">
                <a:latin typeface="+mj-lt"/>
              </a:rPr>
              <a:t>preUsrlibl</a:t>
            </a:r>
            <a:r>
              <a:rPr lang="en-CA" dirty="0">
                <a:latin typeface="+mj-lt"/>
              </a:rPr>
              <a:t> and </a:t>
            </a:r>
            <a:r>
              <a:rPr lang="en-CA" i="1" dirty="0">
                <a:latin typeface="+mj-lt"/>
              </a:rPr>
              <a:t>postUsrlibl</a:t>
            </a:r>
            <a:r>
              <a:rPr lang="en-CA" dirty="0">
                <a:latin typeface="+mj-lt"/>
              </a:rPr>
              <a:t>) and set current library (</a:t>
            </a:r>
            <a:r>
              <a:rPr lang="en-CA" i="1" dirty="0">
                <a:latin typeface="+mj-lt"/>
              </a:rPr>
              <a:t>curlib</a:t>
            </a:r>
            <a:r>
              <a:rPr lang="en-CA" dirty="0">
                <a:latin typeface="+mj-lt"/>
              </a:rPr>
              <a:t> in iproj.json)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The place for developers to easily see, debug, and manipulate the results of your build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Another place to manage libraries in iproj.json (</a:t>
            </a:r>
            <a:r>
              <a:rPr lang="en-CA" i="1" dirty="0">
                <a:latin typeface="+mj-lt"/>
              </a:rPr>
              <a:t>curlib</a:t>
            </a:r>
            <a:r>
              <a:rPr lang="en-CA" dirty="0">
                <a:latin typeface="+mj-lt"/>
              </a:rPr>
              <a:t>, </a:t>
            </a:r>
            <a:r>
              <a:rPr lang="en-CA" i="1" dirty="0">
                <a:latin typeface="+mj-lt"/>
              </a:rPr>
              <a:t>objlib</a:t>
            </a:r>
            <a:r>
              <a:rPr lang="en-CA" dirty="0">
                <a:latin typeface="+mj-lt"/>
              </a:rPr>
              <a:t>, </a:t>
            </a:r>
            <a:r>
              <a:rPr lang="en-CA" i="1" dirty="0">
                <a:latin typeface="+mj-lt"/>
              </a:rPr>
              <a:t>preUsrlibl</a:t>
            </a:r>
            <a:r>
              <a:rPr lang="en-CA" dirty="0">
                <a:latin typeface="+mj-lt"/>
              </a:rPr>
              <a:t>, </a:t>
            </a:r>
            <a:r>
              <a:rPr lang="en-CA" i="1" dirty="0" err="1">
                <a:latin typeface="+mj-lt"/>
              </a:rPr>
              <a:t>postUsrlibl</a:t>
            </a:r>
            <a:r>
              <a:rPr lang="en-CA" dirty="0"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794504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Self-contained projects should know where to find includes within the project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(</a:t>
            </a:r>
            <a:r>
              <a:rPr lang="en-US" u="sng" dirty="0">
                <a:solidFill>
                  <a:srgbClr val="F05A28"/>
                </a:solidFill>
                <a:latin typeface="+mj-lt"/>
              </a:rPr>
              <a:t>any build framework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)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evfevent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71" y="866174"/>
            <a:ext cx="6552000" cy="2138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679076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71" y="3246199"/>
            <a:ext cx="6552000" cy="3183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9217238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8368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Ctrl+Shift+b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Cmd+Shift+b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Ctrl+Shift+c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Cmd+Shift+c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56" y="1114148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1656791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24811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Project Explorer also supports running Code for IBM i’s custom workspace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4" y="1450868"/>
            <a:ext cx="8158480" cy="4385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50868"/>
            <a:ext cx="3240024" cy="4385183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build or compile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a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629150" y="2219325"/>
            <a:ext cx="2331244" cy="202168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545694"/>
            <a:ext cx="3301548" cy="4369681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and manage anything that could be seen in an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job log including second level help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44" y="1545695"/>
            <a:ext cx="8129639" cy="4369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398169" y="2581275"/>
            <a:ext cx="5550694" cy="25241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111EBD-1354-7FE4-6855-10395FF0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3" y="1563261"/>
            <a:ext cx="3973217" cy="4875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490" y="655697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12" y="1560386"/>
            <a:ext cx="6442689" cy="2462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382" y="702265"/>
            <a:ext cx="716872" cy="7168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812202" y="702265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22" y="655697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939613" y="4237288"/>
            <a:ext cx="1738311" cy="2201027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i Project Explorer’s API?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2053-7F0E-4531-24E0-ED9AA794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718" y="4237288"/>
            <a:ext cx="4530583" cy="22010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2560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i Project Explorer</a:t>
            </a:r>
          </a:p>
          <a:p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3"/>
              </a:rPr>
              <a:t>https://ibm.github.io/vscode-ibmi-projectexplorer/#/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 		</a:t>
            </a:r>
            <a:r>
              <a:rPr lang="en-CA" sz="1600" dirty="0">
                <a:latin typeface="+mj-lt"/>
                <a:hlinkClick r:id="rId4"/>
              </a:rPr>
              <a:t>https://github.com/IBM/vscode-ibmi-projectexplorer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5"/>
              </a:rPr>
              <a:t>https://www.npmjs.com/package/@ibm/vscode-ibmi-projectexplorer-types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Bob</a:t>
            </a: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https://ibm.github.io/ibmi-bob/#/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https://github.com/IBM/ibmi-bob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Code for IBM i</a:t>
            </a:r>
          </a:p>
          <a:p>
            <a:r>
              <a:rPr lang="en-CA" sz="1600" dirty="0">
                <a:latin typeface="+mj-lt"/>
              </a:rPr>
              <a:t>VS Code Marketplace 		</a:t>
            </a:r>
            <a:r>
              <a:rPr lang="en-CA" sz="1600" dirty="0">
                <a:latin typeface="+mj-lt"/>
                <a:hlinkClick r:id="rId8"/>
              </a:rPr>
              <a:t>https://marketplace.visualstudio.com/items?itemName=HalcyonTechLtd.code-for-ibmi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9"/>
              </a:rPr>
              <a:t>https://codefori.github.io/docs/#/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10"/>
              </a:rPr>
              <a:t>https://github.com/codefori/vscode-ibmi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11"/>
              </a:rPr>
              <a:t>https://www.npmjs.com/package/@halcyontech/vscode-ibmi-types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36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6964"/>
              </p:ext>
            </p:extLst>
          </p:nvPr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 dirty="0"/>
              <a:t>Modern Development using Intelligent Buildable Projects with IBM </a:t>
            </a:r>
            <a:r>
              <a:rPr lang="en-US" sz="3200" b="1" dirty="0" err="1"/>
              <a:t>i</a:t>
            </a:r>
            <a:r>
              <a:rPr lang="en-US" sz="3200" b="1" dirty="0"/>
              <a:t> Project Explorer and BOB - Sanjula Ganepola and Edmund Reinhardt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CF6EC-EBA4-EFEF-68F6-80FD4A0B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8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Building on IBM i is limiting…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11001802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i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look ahead to the future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8350" y="877095"/>
            <a:ext cx="5777936" cy="1630210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Need for Modernization is Urgent</a:t>
            </a:r>
          </a:p>
          <a:p>
            <a:pPr marL="0" indent="0" algn="ctr">
              <a:buNone/>
            </a:pPr>
            <a:endParaRPr lang="en-US" sz="1700" dirty="0">
              <a:latin typeface="+mj-lt"/>
            </a:endParaRP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New development tools/ecosystems</a:t>
            </a: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Code for IBM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/Merlin)</a:t>
            </a:r>
          </a:p>
          <a:p>
            <a:pPr marL="509958" lvl="1" indent="0" algn="ctr">
              <a:buNone/>
            </a:pPr>
            <a:endParaRPr lang="en-US" sz="1700" dirty="0">
              <a:latin typeface="+mj-lt"/>
            </a:endParaRPr>
          </a:p>
          <a:p>
            <a:pPr marL="509958" lvl="1" indent="0" algn="ctr">
              <a:buNone/>
            </a:pPr>
            <a:r>
              <a:rPr lang="en-US" sz="1700" dirty="0">
                <a:latin typeface="+mj-lt"/>
              </a:rPr>
              <a:t>Modern development practices 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Git)</a:t>
            </a:r>
            <a:endParaRPr lang="en-CA" sz="1700" dirty="0">
              <a:latin typeface="+mj-lt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F31287-B144-8A48-69E9-23A75AC28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2560571"/>
            <a:ext cx="5777936" cy="424980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B2B82-0BDB-4BD7-7D5B-77BF226EAB44}"/>
              </a:ext>
            </a:extLst>
          </p:cNvPr>
          <p:cNvSpPr txBox="1"/>
          <p:nvPr/>
        </p:nvSpPr>
        <p:spPr>
          <a:xfrm>
            <a:off x="2167528" y="1253619"/>
            <a:ext cx="134314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New Developers Incoming!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13" name="Picture 2" descr="What Is The Best IBM I RPG Code Editor In 2021? - Nick Litten [IBM I AS400  ISeries] Software Developer">
            <a:extLst>
              <a:ext uri="{FF2B5EF4-FFF2-40B4-BE49-F238E27FC236}">
                <a16:creationId xmlns:a16="http://schemas.microsoft.com/office/drawing/2014/main" id="{CFEA89BF-A30F-C232-68B4-C9584C82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70570"/>
            <a:ext cx="4916201" cy="3711637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C7ACC5-4FCB-AF8A-B717-A8A16E61541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10671" y="1038225"/>
            <a:ext cx="3518779" cy="6539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local development overcome this?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06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Let's use a different (but similar) file system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MYPROJECT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CUSTOMER.RPGLE</a:t>
            </a:r>
          </a:p>
          <a:p>
            <a:pPr lvl="1" fontAlgn="auto"/>
            <a:r>
              <a:rPr lang="en-CA" dirty="0">
                <a:latin typeface="+mj-lt"/>
              </a:rPr>
              <a:t>INVENTORY.RPGLE</a:t>
            </a:r>
          </a:p>
          <a:p>
            <a:pPr lvl="1" fontAlgn="auto"/>
            <a:r>
              <a:rPr lang="en-CA" dirty="0">
                <a:latin typeface="+mj-lt"/>
              </a:rPr>
              <a:t>STARTJOB.RPGLE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QSYS.LIB Library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166527"/>
            <a:ext cx="2167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 more character name restrictions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Now usable with Git and Make</a:t>
            </a:r>
          </a:p>
        </p:txBody>
      </p:sp>
    </p:spTree>
    <p:extLst>
      <p:ext uri="{BB962C8B-B14F-4D97-AF65-F5344CB8AC3E}">
        <p14:creationId xmlns:p14="http://schemas.microsoft.com/office/powerpoint/2010/main" val="362589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go one step further!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 err="1">
                <a:latin typeface="+mj-lt"/>
              </a:rPr>
              <a:t>qrpglesrc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qsqlsrc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qcllesrc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qcmdsrc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customer-management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inventory-service</a:t>
            </a: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start-command</a:t>
            </a:r>
          </a:p>
          <a:p>
            <a:pPr lvl="1" fontAlgn="auto"/>
            <a:r>
              <a:rPr lang="en-CA" dirty="0" err="1">
                <a:latin typeface="+mj-lt"/>
              </a:rPr>
              <a:t>startjob.pgm.rpgle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Logical Organization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4014252"/>
            <a:ext cx="216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Flexible 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246123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Unlocking source control with Git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1_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6543</TotalTime>
  <Words>2094</Words>
  <Application>Microsoft Office PowerPoint</Application>
  <PresentationFormat>Widescreen</PresentationFormat>
  <Paragraphs>463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.AppleSystemUIFont</vt:lpstr>
      <vt:lpstr>Aptos</vt:lpstr>
      <vt:lpstr>Arial</vt:lpstr>
      <vt:lpstr>Calibri</vt:lpstr>
      <vt:lpstr>Century Gothic</vt:lpstr>
      <vt:lpstr>IBM Plex Sans</vt:lpstr>
      <vt:lpstr>Wingdings</vt:lpstr>
      <vt:lpstr>2021 Layouts</vt:lpstr>
      <vt:lpstr>Retrospect</vt:lpstr>
      <vt:lpstr>1_Retrospect</vt:lpstr>
      <vt:lpstr>Modern Buildable Projects with IBM i Project Explorer and Bob</vt:lpstr>
      <vt:lpstr>Agenda</vt:lpstr>
      <vt:lpstr>Challenges with Building on IBM i</vt:lpstr>
      <vt:lpstr>Building on IBM i is limiting…</vt:lpstr>
      <vt:lpstr>Let’s look ahead to the future</vt:lpstr>
      <vt:lpstr>How does local development overcome this?</vt:lpstr>
      <vt:lpstr>Let's use a different (but similar) file system</vt:lpstr>
      <vt:lpstr>Let’s go one step further!</vt:lpstr>
      <vt:lpstr>Unlocking source control with Git</vt:lpstr>
      <vt:lpstr>Did we solve our problems?</vt:lpstr>
      <vt:lpstr>How does Bob and IBM i Projects tie into local development?</vt:lpstr>
      <vt:lpstr>What is Bob?</vt:lpstr>
      <vt:lpstr>Projects that self-describe how to build themselves!?</vt:lpstr>
      <vt:lpstr>Flexible subdirectories and build customization</vt:lpstr>
      <vt:lpstr>Control what objects to build and how to build them</vt:lpstr>
      <vt:lpstr>Build and Compile Process</vt:lpstr>
      <vt:lpstr>Ins and Outs of IBM i Project Explorer</vt:lpstr>
      <vt:lpstr>Overview</vt:lpstr>
      <vt:lpstr>Installation</vt:lpstr>
      <vt:lpstr>Create a New Project</vt:lpstr>
      <vt:lpstr>Connect to an IBM i</vt:lpstr>
      <vt:lpstr>Migrate Source from QSYS</vt:lpstr>
      <vt:lpstr>Deployment</vt:lpstr>
      <vt:lpstr>Visualize Local vs. Remote Source Files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Any Questions?</vt:lpstr>
      <vt:lpstr>Important Links</vt:lpstr>
      <vt:lpstr>For More Information</vt:lpstr>
      <vt:lpstr>Modern Development using Intelligent Buildable Projects with IBM i Project Explorer and BOB - Sanjula Ganepola and Edmund Reinhardt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155</cp:revision>
  <dcterms:created xsi:type="dcterms:W3CDTF">2021-01-11T03:24:53Z</dcterms:created>
  <dcterms:modified xsi:type="dcterms:W3CDTF">2024-11-02T20:09:39Z</dcterms:modified>
</cp:coreProperties>
</file>